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58"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4" d="100"/>
          <a:sy n="84" d="100"/>
        </p:scale>
        <p:origin x="-1402" y="-67"/>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16.09.2021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16.09.2021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16.09.2021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16.09.2021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B4C71EC6-210F-42DE-9C53-41977AD35B3D}" type="datetimeFigureOut">
              <a:rPr lang="ru-RU" smtClean="0"/>
              <a:t>16.09.2021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B4C71EC6-210F-42DE-9C53-41977AD35B3D}" type="datetimeFigureOut">
              <a:rPr lang="ru-RU" smtClean="0"/>
              <a:t>16.09.2021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B4C71EC6-210F-42DE-9C53-41977AD35B3D}" type="datetimeFigureOut">
              <a:rPr lang="ru-RU" smtClean="0"/>
              <a:t>16.09.2021</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B4C71EC6-210F-42DE-9C53-41977AD35B3D}" type="datetimeFigureOut">
              <a:rPr lang="ru-RU" smtClean="0"/>
              <a:t>16.09.2021</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B4C71EC6-210F-42DE-9C53-41977AD35B3D}" type="datetimeFigureOut">
              <a:rPr lang="ru-RU" smtClean="0"/>
              <a:t>16.09.2021</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B4C71EC6-210F-42DE-9C53-41977AD35B3D}" type="datetimeFigureOut">
              <a:rPr lang="ru-RU" smtClean="0"/>
              <a:t>16.09.2021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B4C71EC6-210F-42DE-9C53-41977AD35B3D}" type="datetimeFigureOut">
              <a:rPr lang="ru-RU" smtClean="0"/>
              <a:t>16.09.2021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4C71EC6-210F-42DE-9C53-41977AD35B3D}" type="datetimeFigureOut">
              <a:rPr lang="ru-RU" smtClean="0"/>
              <a:t>16.09.2021</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9B0651-EE4F-4900-A07F-96A6BFA9D0F0}"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normAutofit/>
          </a:bodyPr>
          <a:lstStyle/>
          <a:p>
            <a:r>
              <a:rPr lang="ru-RU" sz="2400" b="1" dirty="0">
                <a:latin typeface="Times New Roman" panose="02020603050405020304" pitchFamily="18" charset="0"/>
                <a:ea typeface="Times New Roman" panose="02020603050405020304" pitchFamily="18" charset="0"/>
              </a:rPr>
              <a:t>Лекция 3. </a:t>
            </a:r>
            <a:r>
              <a:rPr lang="ru-RU" sz="2400" dirty="0">
                <a:latin typeface="Times New Roman" panose="02020603050405020304" pitchFamily="18" charset="0"/>
                <a:ea typeface="Times New Roman" panose="02020603050405020304" pitchFamily="18" charset="0"/>
              </a:rPr>
              <a:t>Роль профессионального  самопознания учителя в развитии  культуры педагогического общения</a:t>
            </a:r>
            <a:endParaRPr lang="ru-RU" sz="2400" dirty="0">
              <a:latin typeface="Times New Roman" pitchFamily="18" charset="0"/>
              <a:cs typeface="Times New Roman" pitchFamily="18" charset="0"/>
            </a:endParaRPr>
          </a:p>
        </p:txBody>
      </p:sp>
      <p:sp>
        <p:nvSpPr>
          <p:cNvPr id="3" name="Подзаголовок 2"/>
          <p:cNvSpPr>
            <a:spLocks noGrp="1"/>
          </p:cNvSpPr>
          <p:nvPr>
            <p:ph type="subTitle" idx="1"/>
          </p:nvPr>
        </p:nvSpPr>
        <p:spPr/>
        <p:txBody>
          <a:bodyPr/>
          <a:lstStyle/>
          <a:p>
            <a:endParaRPr lang="ru-RU"/>
          </a:p>
        </p:txBody>
      </p:sp>
    </p:spTree>
    <p:extLst>
      <p:ext uri="{BB962C8B-B14F-4D97-AF65-F5344CB8AC3E}">
        <p14:creationId xmlns:p14="http://schemas.microsoft.com/office/powerpoint/2010/main" val="161478520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908720"/>
            <a:ext cx="8229600" cy="5217443"/>
          </a:xfrm>
        </p:spPr>
        <p:txBody>
          <a:bodyPr>
            <a:normAutofit/>
          </a:bodyPr>
          <a:lstStyle/>
          <a:p>
            <a:pPr indent="252095" algn="just">
              <a:spcAft>
                <a:spcPts val="0"/>
              </a:spcAft>
            </a:pPr>
            <a:r>
              <a:rPr lang="ru-RU" sz="2400" dirty="0">
                <a:latin typeface="Times New Roman" panose="02020603050405020304" pitchFamily="18" charset="0"/>
                <a:ea typeface="Times New Roman" panose="02020603050405020304" pitchFamily="18" charset="0"/>
              </a:rPr>
              <a:t>Культура общения любого человека является показателем его духовной культуры. Академик </a:t>
            </a:r>
            <a:r>
              <a:rPr lang="ru-RU" sz="2400" dirty="0" err="1">
                <a:latin typeface="Times New Roman" panose="02020603050405020304" pitchFamily="18" charset="0"/>
                <a:ea typeface="Times New Roman" panose="02020603050405020304" pitchFamily="18" charset="0"/>
              </a:rPr>
              <a:t>Е.И.Артамонова</a:t>
            </a:r>
            <a:r>
              <a:rPr lang="ru-RU" sz="2400" dirty="0">
                <a:latin typeface="Times New Roman" panose="02020603050405020304" pitchFamily="18" charset="0"/>
                <a:ea typeface="Times New Roman" panose="02020603050405020304" pitchFamily="18" charset="0"/>
              </a:rPr>
              <a:t> пишет, что «личностную сущность составляют 3 компонента: </a:t>
            </a:r>
          </a:p>
          <a:p>
            <a:pPr lvl="0" algn="just">
              <a:buFont typeface="+mj-lt"/>
              <a:buAutoNum type="arabicPeriod"/>
            </a:pPr>
            <a:r>
              <a:rPr lang="ru-RU" sz="2400" dirty="0">
                <a:latin typeface="Times New Roman" panose="02020603050405020304" pitchFamily="18" charset="0"/>
                <a:ea typeface="Times New Roman" panose="02020603050405020304" pitchFamily="18" charset="0"/>
              </a:rPr>
              <a:t>Духовные знания.</a:t>
            </a:r>
          </a:p>
          <a:p>
            <a:pPr lvl="0" algn="just">
              <a:buFont typeface="+mj-lt"/>
              <a:buAutoNum type="arabicPeriod"/>
            </a:pPr>
            <a:r>
              <a:rPr lang="ru-RU" sz="2400" dirty="0">
                <a:latin typeface="Times New Roman" panose="02020603050405020304" pitchFamily="18" charset="0"/>
                <a:ea typeface="Times New Roman" panose="02020603050405020304" pitchFamily="18" charset="0"/>
              </a:rPr>
              <a:t>Духовные ценности.</a:t>
            </a:r>
          </a:p>
          <a:p>
            <a:pPr marL="0" indent="0">
              <a:buNone/>
            </a:pPr>
            <a:r>
              <a:rPr lang="en-US" sz="2400" dirty="0">
                <a:latin typeface="Times New Roman" panose="02020603050405020304" pitchFamily="18" charset="0"/>
                <a:ea typeface="Times New Roman" panose="02020603050405020304" pitchFamily="18" charset="0"/>
              </a:rPr>
              <a:t>3</a:t>
            </a:r>
            <a:r>
              <a:rPr lang="ru-RU" sz="2400" dirty="0">
                <a:latin typeface="Times New Roman" panose="02020603050405020304" pitchFamily="18" charset="0"/>
                <a:ea typeface="Times New Roman" panose="02020603050405020304" pitchFamily="18" charset="0"/>
              </a:rPr>
              <a:t>. Духовное совершенствование</a:t>
            </a:r>
            <a:endParaRPr lang="ru-RU" sz="2400" dirty="0"/>
          </a:p>
          <a:p>
            <a:endParaRPr lang="ru-RU" sz="2400" dirty="0">
              <a:latin typeface="Times New Roman" pitchFamily="18" charset="0"/>
              <a:cs typeface="Times New Roman" pitchFamily="18" charset="0"/>
            </a:endParaRPr>
          </a:p>
        </p:txBody>
      </p:sp>
    </p:spTree>
    <p:extLst>
      <p:ext uri="{BB962C8B-B14F-4D97-AF65-F5344CB8AC3E}">
        <p14:creationId xmlns:p14="http://schemas.microsoft.com/office/powerpoint/2010/main" val="148076808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sz="2400" dirty="0">
                <a:latin typeface="Times New Roman" panose="02020603050405020304" pitchFamily="18" charset="0"/>
                <a:ea typeface="Times New Roman" panose="02020603050405020304" pitchFamily="18" charset="0"/>
              </a:rPr>
              <a:t>Исследования </a:t>
            </a:r>
            <a:r>
              <a:rPr lang="ru-RU" sz="2400" dirty="0" err="1">
                <a:latin typeface="Times New Roman" panose="02020603050405020304" pitchFamily="18" charset="0"/>
                <a:ea typeface="Times New Roman" panose="02020603050405020304" pitchFamily="18" charset="0"/>
              </a:rPr>
              <a:t>Т.Н.Мальковской</a:t>
            </a:r>
            <a:r>
              <a:rPr lang="ru-RU" sz="2400" dirty="0">
                <a:latin typeface="Times New Roman" panose="02020603050405020304" pitchFamily="18" charset="0"/>
                <a:ea typeface="Times New Roman" panose="02020603050405020304" pitchFamily="18" charset="0"/>
              </a:rPr>
              <a:t>, </a:t>
            </a:r>
            <a:r>
              <a:rPr lang="ru-RU" sz="2400" dirty="0" err="1">
                <a:latin typeface="Times New Roman" panose="02020603050405020304" pitchFamily="18" charset="0"/>
                <a:ea typeface="Times New Roman" panose="02020603050405020304" pitchFamily="18" charset="0"/>
              </a:rPr>
              <a:t>К.М.Левитана</a:t>
            </a:r>
            <a:r>
              <a:rPr lang="ru-RU" sz="2400" dirty="0">
                <a:latin typeface="Times New Roman" panose="02020603050405020304" pitchFamily="18" charset="0"/>
                <a:ea typeface="Times New Roman" panose="02020603050405020304" pitchFamily="18" charset="0"/>
              </a:rPr>
              <a:t>, </a:t>
            </a:r>
            <a:r>
              <a:rPr lang="ru-RU" sz="2400" dirty="0" err="1">
                <a:latin typeface="Times New Roman" panose="02020603050405020304" pitchFamily="18" charset="0"/>
                <a:ea typeface="Times New Roman" panose="02020603050405020304" pitchFamily="18" charset="0"/>
              </a:rPr>
              <a:t>Я.Л.Коломинского</a:t>
            </a:r>
            <a:r>
              <a:rPr lang="ru-RU" sz="2400" dirty="0">
                <a:latin typeface="Times New Roman" panose="02020603050405020304" pitchFamily="18" charset="0"/>
                <a:ea typeface="Times New Roman" panose="02020603050405020304" pitchFamily="18" charset="0"/>
              </a:rPr>
              <a:t> показывают, что нижеуказанный перечень качеств затрудняет взаимодействие учителя с учащимися:</a:t>
            </a:r>
            <a:endParaRPr lang="ru-RU" sz="2400" dirty="0">
              <a:latin typeface="Times New Roman" pitchFamily="18" charset="0"/>
              <a:cs typeface="Times New Roman" pitchFamily="18" charset="0"/>
            </a:endParaRPr>
          </a:p>
        </p:txBody>
      </p:sp>
      <p:sp>
        <p:nvSpPr>
          <p:cNvPr id="3" name="Объект 2"/>
          <p:cNvSpPr>
            <a:spLocks noGrp="1"/>
          </p:cNvSpPr>
          <p:nvPr>
            <p:ph idx="1"/>
          </p:nvPr>
        </p:nvSpPr>
        <p:spPr/>
        <p:txBody>
          <a:bodyPr>
            <a:normAutofit fontScale="62500" lnSpcReduction="20000"/>
          </a:bodyPr>
          <a:lstStyle/>
          <a:p>
            <a:pPr lvl="0" algn="just">
              <a:buFont typeface="Symbol" panose="05050102010706020507" pitchFamily="18" charset="2"/>
              <a:buChar char=""/>
            </a:pPr>
            <a:r>
              <a:rPr lang="ru-RU" sz="2400" dirty="0">
                <a:latin typeface="Times New Roman" panose="02020603050405020304" pitchFamily="18" charset="0"/>
                <a:ea typeface="Times New Roman" panose="02020603050405020304" pitchFamily="18" charset="0"/>
              </a:rPr>
              <a:t>вспыльчивость</a:t>
            </a:r>
          </a:p>
          <a:p>
            <a:pPr lvl="0" algn="just">
              <a:buFont typeface="Symbol" panose="05050102010706020507" pitchFamily="18" charset="2"/>
              <a:buChar char=""/>
            </a:pPr>
            <a:r>
              <a:rPr lang="ru-RU" sz="2400" dirty="0">
                <a:latin typeface="Times New Roman" panose="02020603050405020304" pitchFamily="18" charset="0"/>
                <a:ea typeface="Times New Roman" panose="02020603050405020304" pitchFamily="18" charset="0"/>
              </a:rPr>
              <a:t>прямолинейность</a:t>
            </a:r>
          </a:p>
          <a:p>
            <a:pPr lvl="0" algn="just">
              <a:buFont typeface="Symbol" panose="05050102010706020507" pitchFamily="18" charset="2"/>
              <a:buChar char=""/>
            </a:pPr>
            <a:r>
              <a:rPr lang="ru-RU" sz="2400" dirty="0">
                <a:latin typeface="Times New Roman" panose="02020603050405020304" pitchFamily="18" charset="0"/>
                <a:ea typeface="Times New Roman" panose="02020603050405020304" pitchFamily="18" charset="0"/>
              </a:rPr>
              <a:t>торопливость</a:t>
            </a:r>
          </a:p>
          <a:p>
            <a:pPr lvl="0" algn="just">
              <a:buFont typeface="Symbol" panose="05050102010706020507" pitchFamily="18" charset="2"/>
              <a:buChar char=""/>
            </a:pPr>
            <a:r>
              <a:rPr lang="ru-RU" sz="2400" dirty="0">
                <a:latin typeface="Times New Roman" panose="02020603050405020304" pitchFamily="18" charset="0"/>
                <a:ea typeface="Times New Roman" panose="02020603050405020304" pitchFamily="18" charset="0"/>
              </a:rPr>
              <a:t>резкость</a:t>
            </a:r>
          </a:p>
          <a:p>
            <a:pPr lvl="0" algn="just">
              <a:buFont typeface="Symbol" panose="05050102010706020507" pitchFamily="18" charset="2"/>
              <a:buChar char=""/>
            </a:pPr>
            <a:r>
              <a:rPr lang="ru-RU" sz="2400" dirty="0">
                <a:latin typeface="Times New Roman" panose="02020603050405020304" pitchFamily="18" charset="0"/>
                <a:ea typeface="Times New Roman" panose="02020603050405020304" pitchFamily="18" charset="0"/>
              </a:rPr>
              <a:t>обостренное самолюбие</a:t>
            </a:r>
          </a:p>
          <a:p>
            <a:pPr lvl="0" algn="just">
              <a:buFont typeface="Symbol" panose="05050102010706020507" pitchFamily="18" charset="2"/>
              <a:buChar char=""/>
            </a:pPr>
            <a:r>
              <a:rPr lang="ru-RU" sz="2400" dirty="0">
                <a:latin typeface="Times New Roman" panose="02020603050405020304" pitchFamily="18" charset="0"/>
                <a:ea typeface="Times New Roman" panose="02020603050405020304" pitchFamily="18" charset="0"/>
              </a:rPr>
              <a:t>самоуверенность</a:t>
            </a:r>
          </a:p>
          <a:p>
            <a:pPr lvl="0" algn="just">
              <a:buFont typeface="Symbol" panose="05050102010706020507" pitchFamily="18" charset="2"/>
              <a:buChar char=""/>
            </a:pPr>
            <a:r>
              <a:rPr lang="ru-RU" sz="2400" dirty="0">
                <a:latin typeface="Times New Roman" panose="02020603050405020304" pitchFamily="18" charset="0"/>
                <a:ea typeface="Times New Roman" panose="02020603050405020304" pitchFamily="18" charset="0"/>
              </a:rPr>
              <a:t>упрямство</a:t>
            </a:r>
          </a:p>
          <a:p>
            <a:pPr lvl="0" algn="just">
              <a:buFont typeface="Symbol" panose="05050102010706020507" pitchFamily="18" charset="2"/>
              <a:buChar char=""/>
            </a:pPr>
            <a:r>
              <a:rPr lang="ru-RU" sz="2400" dirty="0">
                <a:latin typeface="Times New Roman" panose="02020603050405020304" pitchFamily="18" charset="0"/>
                <a:ea typeface="Times New Roman" panose="02020603050405020304" pitchFamily="18" charset="0"/>
              </a:rPr>
              <a:t>отсутствие чувства юмора</a:t>
            </a:r>
          </a:p>
          <a:p>
            <a:pPr lvl="0" algn="just">
              <a:buFont typeface="Symbol" panose="05050102010706020507" pitchFamily="18" charset="2"/>
              <a:buChar char=""/>
            </a:pPr>
            <a:r>
              <a:rPr lang="ru-RU" sz="2400" dirty="0">
                <a:latin typeface="Times New Roman" panose="02020603050405020304" pitchFamily="18" charset="0"/>
                <a:ea typeface="Times New Roman" panose="02020603050405020304" pitchFamily="18" charset="0"/>
              </a:rPr>
              <a:t>излишняя мягкость</a:t>
            </a:r>
          </a:p>
          <a:p>
            <a:pPr lvl="0" algn="just">
              <a:buFont typeface="Symbol" panose="05050102010706020507" pitchFamily="18" charset="2"/>
              <a:buChar char=""/>
            </a:pPr>
            <a:r>
              <a:rPr lang="ru-RU" sz="2400" dirty="0">
                <a:latin typeface="Times New Roman" panose="02020603050405020304" pitchFamily="18" charset="0"/>
                <a:ea typeface="Times New Roman" panose="02020603050405020304" pitchFamily="18" charset="0"/>
              </a:rPr>
              <a:t>нерешительность</a:t>
            </a:r>
          </a:p>
          <a:p>
            <a:pPr lvl="0" algn="just">
              <a:buFont typeface="Symbol" panose="05050102010706020507" pitchFamily="18" charset="2"/>
              <a:buChar char=""/>
            </a:pPr>
            <a:r>
              <a:rPr lang="ru-RU" sz="2400" dirty="0">
                <a:latin typeface="Times New Roman" panose="02020603050405020304" pitchFamily="18" charset="0"/>
                <a:ea typeface="Times New Roman" panose="02020603050405020304" pitchFamily="18" charset="0"/>
              </a:rPr>
              <a:t>простодушие</a:t>
            </a:r>
          </a:p>
          <a:p>
            <a:pPr lvl="0" algn="just">
              <a:buFont typeface="Symbol" panose="05050102010706020507" pitchFamily="18" charset="2"/>
              <a:buChar char=""/>
            </a:pPr>
            <a:r>
              <a:rPr lang="ru-RU" sz="2400" dirty="0">
                <a:latin typeface="Times New Roman" panose="02020603050405020304" pitchFamily="18" charset="0"/>
                <a:ea typeface="Times New Roman" panose="02020603050405020304" pitchFamily="18" charset="0"/>
              </a:rPr>
              <a:t>непонимание учащихся</a:t>
            </a:r>
          </a:p>
          <a:p>
            <a:pPr lvl="0" algn="just">
              <a:buFont typeface="Symbol" panose="05050102010706020507" pitchFamily="18" charset="2"/>
              <a:buChar char=""/>
            </a:pPr>
            <a:r>
              <a:rPr lang="ru-RU" sz="2400" dirty="0">
                <a:latin typeface="Times New Roman" panose="02020603050405020304" pitchFamily="18" charset="0"/>
                <a:ea typeface="Times New Roman" panose="02020603050405020304" pitchFamily="18" charset="0"/>
              </a:rPr>
              <a:t>несправедливость</a:t>
            </a:r>
          </a:p>
          <a:p>
            <a:pPr lvl="0" algn="just">
              <a:buFont typeface="Symbol" panose="05050102010706020507" pitchFamily="18" charset="2"/>
              <a:buChar char=""/>
            </a:pPr>
            <a:r>
              <a:rPr lang="ru-RU" sz="2400" dirty="0">
                <a:latin typeface="Times New Roman" panose="02020603050405020304" pitchFamily="18" charset="0"/>
                <a:ea typeface="Times New Roman" panose="02020603050405020304" pitchFamily="18" charset="0"/>
              </a:rPr>
              <a:t>раздражительность</a:t>
            </a:r>
          </a:p>
          <a:p>
            <a:pPr lvl="0" algn="just">
              <a:buFont typeface="Symbol" panose="05050102010706020507" pitchFamily="18" charset="2"/>
              <a:buChar char=""/>
            </a:pPr>
            <a:r>
              <a:rPr lang="ru-RU" sz="2400" dirty="0">
                <a:latin typeface="Times New Roman" panose="02020603050405020304" pitchFamily="18" charset="0"/>
                <a:ea typeface="Times New Roman" panose="02020603050405020304" pitchFamily="18" charset="0"/>
              </a:rPr>
              <a:t>малая или излишняя требовательность</a:t>
            </a:r>
          </a:p>
          <a:p>
            <a:pPr lvl="0" algn="just">
              <a:buFont typeface="Symbol" panose="05050102010706020507" pitchFamily="18" charset="2"/>
              <a:buChar char=""/>
            </a:pPr>
            <a:r>
              <a:rPr lang="ru-RU" sz="2400" dirty="0">
                <a:latin typeface="Times New Roman" panose="02020603050405020304" pitchFamily="18" charset="0"/>
                <a:ea typeface="Times New Roman" panose="02020603050405020304" pitchFamily="18" charset="0"/>
              </a:rPr>
              <a:t>педантизм и навязывание своего мнения</a:t>
            </a:r>
          </a:p>
          <a:p>
            <a:pPr lvl="0" algn="just">
              <a:buFont typeface="Symbol" panose="05050102010706020507" pitchFamily="18" charset="2"/>
              <a:buChar char=""/>
            </a:pPr>
            <a:r>
              <a:rPr lang="ru-RU" sz="2400" dirty="0">
                <a:latin typeface="Times New Roman" panose="02020603050405020304" pitchFamily="18" charset="0"/>
                <a:ea typeface="Times New Roman" panose="02020603050405020304" pitchFamily="18" charset="0"/>
              </a:rPr>
              <a:t>бестактность</a:t>
            </a:r>
          </a:p>
          <a:p>
            <a:r>
              <a:rPr lang="ru-RU" sz="2400" dirty="0">
                <a:latin typeface="Times New Roman" panose="02020603050405020304" pitchFamily="18" charset="0"/>
                <a:ea typeface="Times New Roman" panose="02020603050405020304" pitchFamily="18" charset="0"/>
              </a:rPr>
              <a:t>противоречие между словом и делом</a:t>
            </a:r>
          </a:p>
          <a:p>
            <a:endParaRPr lang="ru-RU" sz="2400" dirty="0">
              <a:latin typeface="Times New Roman" pitchFamily="18" charset="0"/>
              <a:cs typeface="Times New Roman" pitchFamily="18" charset="0"/>
            </a:endParaRPr>
          </a:p>
        </p:txBody>
      </p:sp>
    </p:spTree>
    <p:extLst>
      <p:ext uri="{BB962C8B-B14F-4D97-AF65-F5344CB8AC3E}">
        <p14:creationId xmlns:p14="http://schemas.microsoft.com/office/powerpoint/2010/main" val="121941791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908720"/>
            <a:ext cx="8229600" cy="5217443"/>
          </a:xfrm>
        </p:spPr>
        <p:txBody>
          <a:bodyPr>
            <a:normAutofit/>
          </a:bodyPr>
          <a:lstStyle/>
          <a:p>
            <a:pPr marL="0" indent="0" algn="just">
              <a:spcAft>
                <a:spcPts val="0"/>
              </a:spcAft>
              <a:buNone/>
            </a:pPr>
            <a:r>
              <a:rPr lang="ru-RU" sz="2400" dirty="0">
                <a:latin typeface="Times New Roman" panose="02020603050405020304" pitchFamily="18" charset="0"/>
                <a:ea typeface="Times New Roman" panose="02020603050405020304" pitchFamily="18" charset="0"/>
              </a:rPr>
              <a:t>Профессиональное  самопознание влияет на постановку цели, выбор задач, на ход выполнения деятельности, на уверенность в том, что принятое вами решение является наиболее оптимальным. Формированию отношения к себе как к специалисту, отношения к коллегам по профессии, отношения к профессиональной деятельности  способствует профессиональное самопознание. </a:t>
            </a:r>
            <a:endParaRPr lang="ru-RU" sz="2400" dirty="0" smtClean="0">
              <a:latin typeface="Times New Roman" panose="02020603050405020304" pitchFamily="18" charset="0"/>
              <a:ea typeface="Times New Roman" panose="02020603050405020304" pitchFamily="18" charset="0"/>
            </a:endParaRPr>
          </a:p>
          <a:p>
            <a:pPr marL="0" indent="0" algn="just">
              <a:spcAft>
                <a:spcPts val="0"/>
              </a:spcAft>
              <a:buNone/>
            </a:pPr>
            <a:r>
              <a:rPr lang="ru-RU" sz="2400" dirty="0" smtClean="0">
                <a:latin typeface="Times New Roman" panose="02020603050405020304" pitchFamily="18" charset="0"/>
                <a:ea typeface="Times New Roman" panose="02020603050405020304" pitchFamily="18" charset="0"/>
              </a:rPr>
              <a:t>Процесс </a:t>
            </a:r>
            <a:r>
              <a:rPr lang="ru-RU" sz="2400" dirty="0">
                <a:latin typeface="Times New Roman" panose="02020603050405020304" pitchFamily="18" charset="0"/>
                <a:ea typeface="Times New Roman" panose="02020603050405020304" pitchFamily="18" charset="0"/>
              </a:rPr>
              <a:t>самопознания регулирует способы взаимоотношений с окружающими людьми, влияет на профессиональное развитие специалиста.</a:t>
            </a:r>
          </a:p>
          <a:p>
            <a:endParaRPr lang="ru-RU" sz="2400" dirty="0">
              <a:latin typeface="Times New Roman" pitchFamily="18" charset="0"/>
              <a:cs typeface="Times New Roman" pitchFamily="18" charset="0"/>
            </a:endParaRPr>
          </a:p>
        </p:txBody>
      </p:sp>
    </p:spTree>
    <p:extLst>
      <p:ext uri="{BB962C8B-B14F-4D97-AF65-F5344CB8AC3E}">
        <p14:creationId xmlns:p14="http://schemas.microsoft.com/office/powerpoint/2010/main" val="312252444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908720"/>
            <a:ext cx="8229600" cy="5217443"/>
          </a:xfrm>
        </p:spPr>
        <p:txBody>
          <a:bodyPr>
            <a:normAutofit/>
          </a:bodyPr>
          <a:lstStyle/>
          <a:p>
            <a:pPr indent="457200" algn="just">
              <a:spcAft>
                <a:spcPts val="0"/>
              </a:spcAft>
            </a:pPr>
            <a:r>
              <a:rPr lang="ru-RU" sz="2400" dirty="0">
                <a:latin typeface="Times New Roman" panose="02020603050405020304" pitchFamily="18" charset="0"/>
                <a:ea typeface="Times New Roman" panose="02020603050405020304" pitchFamily="18" charset="0"/>
              </a:rPr>
              <a:t>В профессиональной  деятельности учителю следует обратить внимание на два момента: </a:t>
            </a:r>
          </a:p>
          <a:p>
            <a:pPr indent="457200" algn="just">
              <a:spcAft>
                <a:spcPts val="0"/>
              </a:spcAft>
            </a:pPr>
            <a:r>
              <a:rPr lang="ru-RU" sz="2400" dirty="0">
                <a:latin typeface="Times New Roman" panose="02020603050405020304" pitchFamily="18" charset="0"/>
                <a:ea typeface="Times New Roman" panose="02020603050405020304" pitchFamily="18" charset="0"/>
              </a:rPr>
              <a:t>1.Взаимосвязь  общей   культуры учителя и стиля педагогического общения.</a:t>
            </a:r>
          </a:p>
          <a:p>
            <a:pPr indent="457200" algn="just">
              <a:spcAft>
                <a:spcPts val="0"/>
              </a:spcAft>
            </a:pPr>
            <a:r>
              <a:rPr lang="ru-RU" sz="2400" dirty="0">
                <a:latin typeface="Times New Roman" panose="02020603050405020304" pitchFamily="18" charset="0"/>
                <a:ea typeface="Times New Roman" panose="02020603050405020304" pitchFamily="18" charset="0"/>
              </a:rPr>
              <a:t>2. Владение педагогической техникой  в общении.</a:t>
            </a:r>
          </a:p>
          <a:p>
            <a:pPr indent="270510" algn="just">
              <a:spcAft>
                <a:spcPts val="0"/>
              </a:spcAft>
            </a:pPr>
            <a:r>
              <a:rPr lang="ru-RU" sz="2400" dirty="0">
                <a:latin typeface="Times New Roman" panose="02020603050405020304" pitchFamily="18" charset="0"/>
                <a:ea typeface="Times New Roman" panose="02020603050405020304" pitchFamily="18" charset="0"/>
              </a:rPr>
              <a:t>Слагаемые общей  культуры состоят из   культуры внешнего вида учителя,   двигательной культуры, культуры речи, культуры соблюдения норм этикета, знаний этнокультуры в общении с представителями разных народов.</a:t>
            </a:r>
          </a:p>
          <a:p>
            <a:endParaRPr lang="ru-RU" sz="2400" dirty="0"/>
          </a:p>
        </p:txBody>
      </p:sp>
    </p:spTree>
    <p:extLst>
      <p:ext uri="{BB962C8B-B14F-4D97-AF65-F5344CB8AC3E}">
        <p14:creationId xmlns:p14="http://schemas.microsoft.com/office/powerpoint/2010/main" val="8059915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836712"/>
            <a:ext cx="8229600" cy="5289451"/>
          </a:xfrm>
        </p:spPr>
        <p:txBody>
          <a:bodyPr>
            <a:normAutofit/>
          </a:bodyPr>
          <a:lstStyle/>
          <a:p>
            <a:r>
              <a:rPr lang="ru-RU" sz="2400" dirty="0">
                <a:latin typeface="Times New Roman" panose="02020603050405020304" pitchFamily="18" charset="0"/>
                <a:ea typeface="Times New Roman" panose="02020603050405020304" pitchFamily="18" charset="0"/>
              </a:rPr>
              <a:t>Рассматривая общение как один из основных видов деятельности учителя  и, учитывая его универсальный характер, можно отметить, что культура как явление общественное не существует вне общества, вне общения. Культура, существуя через общение, влияет на него в свою очередь. С одной стороны она регулирует различные виды деятельности, в том числе общение, с другой – само общение может оцениваться как явление культуры, то есть как, каким образом оно способствует развитию, формированию личности. </a:t>
            </a:r>
            <a:br>
              <a:rPr lang="ru-RU" sz="2400" dirty="0">
                <a:latin typeface="Times New Roman" panose="02020603050405020304" pitchFamily="18" charset="0"/>
                <a:ea typeface="Times New Roman" panose="02020603050405020304" pitchFamily="18" charset="0"/>
              </a:rPr>
            </a:br>
            <a:endParaRPr lang="ru-RU" sz="2400" dirty="0">
              <a:latin typeface="Times New Roman" pitchFamily="18" charset="0"/>
              <a:cs typeface="Times New Roman" pitchFamily="18" charset="0"/>
            </a:endParaRPr>
          </a:p>
        </p:txBody>
      </p:sp>
    </p:spTree>
    <p:extLst>
      <p:ext uri="{BB962C8B-B14F-4D97-AF65-F5344CB8AC3E}">
        <p14:creationId xmlns:p14="http://schemas.microsoft.com/office/powerpoint/2010/main" val="33578119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1124744"/>
            <a:ext cx="8229600" cy="5001419"/>
          </a:xfrm>
        </p:spPr>
        <p:txBody>
          <a:bodyPr>
            <a:normAutofit/>
          </a:bodyPr>
          <a:lstStyle/>
          <a:p>
            <a:r>
              <a:rPr lang="ru-RU" sz="2400" dirty="0">
                <a:latin typeface="Times New Roman" panose="02020603050405020304" pitchFamily="18" charset="0"/>
                <a:ea typeface="Times New Roman" panose="02020603050405020304" pitchFamily="18" charset="0"/>
              </a:rPr>
              <a:t>В методических рекомендациях авторов учебников самопознания Национального научно-практического, образовательного и оздоровительного центра «</a:t>
            </a:r>
            <a:r>
              <a:rPr lang="ru-RU" sz="2400" dirty="0" err="1">
                <a:latin typeface="Times New Roman" panose="02020603050405020304" pitchFamily="18" charset="0"/>
                <a:ea typeface="Times New Roman" panose="02020603050405020304" pitchFamily="18" charset="0"/>
              </a:rPr>
              <a:t>Бобек</a:t>
            </a:r>
            <a:r>
              <a:rPr lang="ru-RU" sz="2400" dirty="0">
                <a:latin typeface="Times New Roman" panose="02020603050405020304" pitchFamily="18" charset="0"/>
                <a:ea typeface="Times New Roman" panose="02020603050405020304" pitchFamily="18" charset="0"/>
              </a:rPr>
              <a:t>» предлагаются разработки уроков по теме «Культура человека». «В них можно увидеть особенности педагогических подходов в раскрытии значения понятия «культура человека»  на уроках в начальной и основной  школе. Являясь одним из ключевых понятий, культура личности рассматривается в курсе самопознания и с точки зрения поведения человека в семье,  и с точки зрения его поведения  в коллективе,  и в обществе.</a:t>
            </a:r>
            <a:endParaRPr lang="ru-RU" sz="2400" dirty="0"/>
          </a:p>
          <a:p>
            <a:endParaRPr lang="ru-RU" sz="2400" dirty="0">
              <a:latin typeface="Times New Roman" pitchFamily="18" charset="0"/>
              <a:cs typeface="Times New Roman" pitchFamily="18" charset="0"/>
            </a:endParaRPr>
          </a:p>
        </p:txBody>
      </p:sp>
    </p:spTree>
    <p:extLst>
      <p:ext uri="{BB962C8B-B14F-4D97-AF65-F5344CB8AC3E}">
        <p14:creationId xmlns:p14="http://schemas.microsoft.com/office/powerpoint/2010/main" val="34682646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p:txBody>
          <a:bodyPr>
            <a:normAutofit/>
          </a:bodyPr>
          <a:lstStyle/>
          <a:p>
            <a:r>
              <a:rPr lang="ru-RU" sz="2400" dirty="0">
                <a:latin typeface="Times New Roman" panose="02020603050405020304" pitchFamily="18" charset="0"/>
                <a:ea typeface="Times New Roman" panose="02020603050405020304" pitchFamily="18" charset="0"/>
              </a:rPr>
              <a:t>Среди факторов, определяющих культуру педагогического общения, следует выделить   </a:t>
            </a:r>
            <a:r>
              <a:rPr lang="ru-RU" sz="2400" b="1" dirty="0">
                <a:latin typeface="Times New Roman" panose="02020603050405020304" pitchFamily="18" charset="0"/>
                <a:ea typeface="Times New Roman" panose="02020603050405020304" pitchFamily="18" charset="0"/>
              </a:rPr>
              <a:t>профессиональную  выразительность речи. </a:t>
            </a:r>
            <a:r>
              <a:rPr lang="ru-RU" sz="2400" dirty="0">
                <a:latin typeface="Times New Roman" panose="02020603050405020304" pitchFamily="18" charset="0"/>
                <a:ea typeface="Times New Roman" panose="02020603050405020304" pitchFamily="18" charset="0"/>
              </a:rPr>
              <a:t>«Я сделался настоящим мастером, - вспоминал </a:t>
            </a:r>
            <a:r>
              <a:rPr lang="ru-RU" sz="2400" dirty="0" err="1">
                <a:latin typeface="Times New Roman" panose="02020603050405020304" pitchFamily="18" charset="0"/>
                <a:ea typeface="Times New Roman" panose="02020603050405020304" pitchFamily="18" charset="0"/>
              </a:rPr>
              <a:t>А.С.Макаренко</a:t>
            </a:r>
            <a:r>
              <a:rPr lang="ru-RU" sz="2400" dirty="0">
                <a:latin typeface="Times New Roman" panose="02020603050405020304" pitchFamily="18" charset="0"/>
                <a:ea typeface="Times New Roman" panose="02020603050405020304" pitchFamily="18" charset="0"/>
              </a:rPr>
              <a:t>, - только тогда</a:t>
            </a:r>
            <a:r>
              <a:rPr lang="kk-KZ" sz="2400" dirty="0">
                <a:latin typeface="Times New Roman" panose="02020603050405020304" pitchFamily="18" charset="0"/>
                <a:ea typeface="Times New Roman" panose="02020603050405020304" pitchFamily="18" charset="0"/>
              </a:rPr>
              <a:t>, когда научился говорить  «иди сюда» с 15-20 оттенками, когда научился давать 20 нюансов в постановке лица, фигуры, голоса. И тогда я не боялся, что кто-то ко мне не подойдет или не почувствует того, что нужно»</a:t>
            </a:r>
            <a:endParaRPr lang="ru-RU" sz="2400" dirty="0"/>
          </a:p>
          <a:p>
            <a:endParaRPr lang="ru-RU" sz="2400" dirty="0">
              <a:latin typeface="Times New Roman" pitchFamily="18" charset="0"/>
              <a:cs typeface="Times New Roman" pitchFamily="18" charset="0"/>
            </a:endParaRPr>
          </a:p>
        </p:txBody>
      </p:sp>
    </p:spTree>
    <p:extLst>
      <p:ext uri="{BB962C8B-B14F-4D97-AF65-F5344CB8AC3E}">
        <p14:creationId xmlns:p14="http://schemas.microsoft.com/office/powerpoint/2010/main" val="269003295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sz="2400" b="1" dirty="0">
                <a:latin typeface="Times New Roman" panose="02020603050405020304" pitchFamily="18" charset="0"/>
                <a:ea typeface="Times New Roman" panose="02020603050405020304" pitchFamily="18" charset="0"/>
              </a:rPr>
              <a:t>Многофункциональность  деятельности современного  учителя характеризуется, как: </a:t>
            </a:r>
            <a:r>
              <a:rPr lang="ru-RU" sz="2400" dirty="0">
                <a:latin typeface="Times New Roman" panose="02020603050405020304" pitchFamily="18" charset="0"/>
                <a:ea typeface="Times New Roman" panose="02020603050405020304" pitchFamily="18" charset="0"/>
              </a:rPr>
              <a:t/>
            </a:r>
            <a:br>
              <a:rPr lang="ru-RU" sz="2400" dirty="0">
                <a:latin typeface="Times New Roman" panose="02020603050405020304" pitchFamily="18" charset="0"/>
                <a:ea typeface="Times New Roman" panose="02020603050405020304" pitchFamily="18" charset="0"/>
              </a:rPr>
            </a:br>
            <a:endParaRPr lang="ru-RU" sz="2400" dirty="0">
              <a:latin typeface="Times New Roman" pitchFamily="18" charset="0"/>
              <a:cs typeface="Times New Roman" pitchFamily="18" charset="0"/>
            </a:endParaRPr>
          </a:p>
        </p:txBody>
      </p:sp>
      <p:sp>
        <p:nvSpPr>
          <p:cNvPr id="3" name="Объект 2"/>
          <p:cNvSpPr>
            <a:spLocks noGrp="1"/>
          </p:cNvSpPr>
          <p:nvPr>
            <p:ph idx="1"/>
          </p:nvPr>
        </p:nvSpPr>
        <p:spPr/>
        <p:txBody>
          <a:bodyPr>
            <a:normAutofit fontScale="92500"/>
          </a:bodyPr>
          <a:lstStyle/>
          <a:p>
            <a:pPr lvl="0" algn="just">
              <a:buFont typeface="Symbol" panose="05050102010706020507" pitchFamily="18" charset="2"/>
              <a:buChar char=""/>
            </a:pPr>
            <a:r>
              <a:rPr lang="ru-RU" sz="2400" dirty="0" smtClean="0">
                <a:latin typeface="Times New Roman" panose="02020603050405020304" pitchFamily="18" charset="0"/>
                <a:ea typeface="Times New Roman" panose="02020603050405020304" pitchFamily="18" charset="0"/>
              </a:rPr>
              <a:t>обучающая</a:t>
            </a:r>
            <a:r>
              <a:rPr lang="ru-RU" sz="2400" dirty="0">
                <a:latin typeface="Times New Roman" panose="02020603050405020304" pitchFamily="18" charset="0"/>
                <a:ea typeface="Times New Roman" panose="02020603050405020304" pitchFamily="18" charset="0"/>
              </a:rPr>
              <a:t>, </a:t>
            </a:r>
          </a:p>
          <a:p>
            <a:pPr lvl="0" algn="just">
              <a:buFont typeface="Symbol" panose="05050102010706020507" pitchFamily="18" charset="2"/>
              <a:buChar char=""/>
            </a:pPr>
            <a:r>
              <a:rPr lang="ru-RU" sz="2400" dirty="0">
                <a:latin typeface="Times New Roman" panose="02020603050405020304" pitchFamily="18" charset="0"/>
                <a:ea typeface="Times New Roman" panose="02020603050405020304" pitchFamily="18" charset="0"/>
              </a:rPr>
              <a:t>развивающая,</a:t>
            </a:r>
          </a:p>
          <a:p>
            <a:pPr lvl="0" algn="just">
              <a:buFont typeface="Symbol" panose="05050102010706020507" pitchFamily="18" charset="2"/>
              <a:buChar char=""/>
            </a:pPr>
            <a:r>
              <a:rPr lang="ru-RU" sz="2400" dirty="0">
                <a:latin typeface="Times New Roman" panose="02020603050405020304" pitchFamily="18" charset="0"/>
                <a:ea typeface="Times New Roman" panose="02020603050405020304" pitchFamily="18" charset="0"/>
              </a:rPr>
              <a:t>воспитывающая, </a:t>
            </a:r>
          </a:p>
          <a:p>
            <a:pPr lvl="0" algn="just">
              <a:buFont typeface="Symbol" panose="05050102010706020507" pitchFamily="18" charset="2"/>
              <a:buChar char=""/>
            </a:pPr>
            <a:r>
              <a:rPr lang="ru-RU" sz="2400" dirty="0">
                <a:latin typeface="Times New Roman" panose="02020603050405020304" pitchFamily="18" charset="0"/>
                <a:ea typeface="Times New Roman" panose="02020603050405020304" pitchFamily="18" charset="0"/>
              </a:rPr>
              <a:t>исследовательская, </a:t>
            </a:r>
          </a:p>
          <a:p>
            <a:pPr lvl="0" algn="just">
              <a:buFont typeface="Symbol" panose="05050102010706020507" pitchFamily="18" charset="2"/>
              <a:buChar char=""/>
            </a:pPr>
            <a:r>
              <a:rPr lang="ru-RU" sz="2400" dirty="0">
                <a:latin typeface="Times New Roman" panose="02020603050405020304" pitchFamily="18" charset="0"/>
                <a:ea typeface="Times New Roman" panose="02020603050405020304" pitchFamily="18" charset="0"/>
              </a:rPr>
              <a:t>моделирующая, </a:t>
            </a:r>
          </a:p>
          <a:p>
            <a:pPr lvl="0" algn="just">
              <a:buFont typeface="Symbol" panose="05050102010706020507" pitchFamily="18" charset="2"/>
              <a:buChar char=""/>
            </a:pPr>
            <a:r>
              <a:rPr lang="ru-RU" sz="2400" dirty="0">
                <a:latin typeface="Times New Roman" panose="02020603050405020304" pitchFamily="18" charset="0"/>
                <a:ea typeface="Times New Roman" panose="02020603050405020304" pitchFamily="18" charset="0"/>
              </a:rPr>
              <a:t>инновационная, </a:t>
            </a:r>
          </a:p>
          <a:p>
            <a:pPr lvl="0" algn="just">
              <a:buFont typeface="Symbol" panose="05050102010706020507" pitchFamily="18" charset="2"/>
              <a:buChar char=""/>
            </a:pPr>
            <a:r>
              <a:rPr lang="ru-RU" sz="2400" dirty="0">
                <a:latin typeface="Times New Roman" panose="02020603050405020304" pitchFamily="18" charset="0"/>
                <a:ea typeface="Times New Roman" panose="02020603050405020304" pitchFamily="18" charset="0"/>
              </a:rPr>
              <a:t>проектная, </a:t>
            </a:r>
          </a:p>
          <a:p>
            <a:pPr lvl="0" algn="just">
              <a:buFont typeface="Symbol" panose="05050102010706020507" pitchFamily="18" charset="2"/>
              <a:buChar char=""/>
            </a:pPr>
            <a:r>
              <a:rPr lang="ru-RU" sz="2400" dirty="0">
                <a:latin typeface="Times New Roman" panose="02020603050405020304" pitchFamily="18" charset="0"/>
                <a:ea typeface="Times New Roman" panose="02020603050405020304" pitchFamily="18" charset="0"/>
              </a:rPr>
              <a:t>экспериментальная  и др. </a:t>
            </a:r>
          </a:p>
          <a:p>
            <a:r>
              <a:rPr lang="ru-RU" sz="2400" dirty="0">
                <a:latin typeface="Times New Roman" panose="02020603050405020304" pitchFamily="18" charset="0"/>
                <a:ea typeface="Times New Roman" panose="02020603050405020304" pitchFamily="18" charset="0"/>
              </a:rPr>
              <a:t>Это требует развития педагогических способностей, необходимых для выполнения той или иной функции, определения условий, способствующих их совершенствованию.</a:t>
            </a:r>
            <a:endParaRPr lang="ru-RU" sz="2400" dirty="0"/>
          </a:p>
          <a:p>
            <a:endParaRPr lang="ru-RU" sz="2400" dirty="0">
              <a:latin typeface="Times New Roman" pitchFamily="18" charset="0"/>
              <a:cs typeface="Times New Roman" pitchFamily="18" charset="0"/>
            </a:endParaRPr>
          </a:p>
        </p:txBody>
      </p:sp>
    </p:spTree>
    <p:extLst>
      <p:ext uri="{BB962C8B-B14F-4D97-AF65-F5344CB8AC3E}">
        <p14:creationId xmlns:p14="http://schemas.microsoft.com/office/powerpoint/2010/main" val="72764892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1052736"/>
            <a:ext cx="8229600" cy="5073427"/>
          </a:xfrm>
        </p:spPr>
        <p:txBody>
          <a:bodyPr>
            <a:normAutofit fontScale="70000" lnSpcReduction="20000"/>
          </a:bodyPr>
          <a:lstStyle/>
          <a:p>
            <a:pPr indent="0" algn="just">
              <a:buNone/>
            </a:pPr>
            <a:r>
              <a:rPr lang="kk-KZ" sz="3100" dirty="0">
                <a:latin typeface="Times New Roman" panose="02020603050405020304" pitchFamily="18" charset="0"/>
                <a:ea typeface="Times New Roman" panose="02020603050405020304" pitchFamily="18" charset="0"/>
              </a:rPr>
              <a:t>Изучая проблему профессиональной культуры речи, В.А.Сластениным большой группе учителей был задан вопрос: «В практике довольно часто учитель отступает от плана и начинает импровизировать. Какие условия предопределяют успех импровизации?»  Полученные ответы представляют определенный интерес для профессионального самопознания и саморазвития учителя:</a:t>
            </a:r>
            <a:endParaRPr lang="ru-RU" sz="3100" dirty="0">
              <a:latin typeface="Times New Roman" panose="02020603050405020304" pitchFamily="18" charset="0"/>
              <a:ea typeface="Times New Roman" panose="02020603050405020304" pitchFamily="18" charset="0"/>
            </a:endParaRPr>
          </a:p>
          <a:p>
            <a:pPr marL="0" indent="0" algn="just">
              <a:buNone/>
            </a:pPr>
            <a:r>
              <a:rPr lang="kk-KZ" sz="3100" dirty="0">
                <a:latin typeface="Times New Roman" panose="02020603050405020304" pitchFamily="18" charset="0"/>
                <a:ea typeface="Times New Roman" panose="02020603050405020304" pitchFamily="18" charset="0"/>
              </a:rPr>
              <a:t>- хорошее знание предмета и свободное владение материалом;</a:t>
            </a:r>
            <a:endParaRPr lang="ru-RU" sz="3100" dirty="0">
              <a:latin typeface="Times New Roman" panose="02020603050405020304" pitchFamily="18" charset="0"/>
              <a:ea typeface="Times New Roman" panose="02020603050405020304" pitchFamily="18" charset="0"/>
            </a:endParaRPr>
          </a:p>
          <a:p>
            <a:pPr marL="0" indent="0" algn="just">
              <a:buNone/>
            </a:pPr>
            <a:r>
              <a:rPr lang="kk-KZ" sz="3100" dirty="0">
                <a:latin typeface="Times New Roman" panose="02020603050405020304" pitchFamily="18" charset="0"/>
                <a:ea typeface="Times New Roman" panose="02020603050405020304" pitchFamily="18" charset="0"/>
              </a:rPr>
              <a:t>- хорошее знание коллектива учащихся;</a:t>
            </a:r>
            <a:endParaRPr lang="ru-RU" sz="3100" dirty="0">
              <a:latin typeface="Times New Roman" panose="02020603050405020304" pitchFamily="18" charset="0"/>
              <a:ea typeface="Times New Roman" panose="02020603050405020304" pitchFamily="18" charset="0"/>
            </a:endParaRPr>
          </a:p>
          <a:p>
            <a:pPr marL="0" indent="0" algn="just">
              <a:buNone/>
            </a:pPr>
            <a:r>
              <a:rPr lang="kk-KZ" sz="3100" dirty="0">
                <a:latin typeface="Times New Roman" panose="02020603050405020304" pitchFamily="18" charset="0"/>
                <a:ea typeface="Times New Roman" panose="02020603050405020304" pitchFamily="18" charset="0"/>
              </a:rPr>
              <a:t>- умение свободно держать себя;</a:t>
            </a:r>
            <a:endParaRPr lang="ru-RU" sz="3100" dirty="0">
              <a:latin typeface="Times New Roman" panose="02020603050405020304" pitchFamily="18" charset="0"/>
              <a:ea typeface="Times New Roman" panose="02020603050405020304" pitchFamily="18" charset="0"/>
            </a:endParaRPr>
          </a:p>
          <a:p>
            <a:pPr marL="0" indent="0" algn="just">
              <a:buNone/>
            </a:pPr>
            <a:r>
              <a:rPr lang="kk-KZ" sz="3100" dirty="0">
                <a:latin typeface="Times New Roman" panose="02020603050405020304" pitchFamily="18" charset="0"/>
                <a:ea typeface="Times New Roman" panose="02020603050405020304" pitchFamily="18" charset="0"/>
              </a:rPr>
              <a:t>- навыки свободного общения;</a:t>
            </a:r>
            <a:endParaRPr lang="ru-RU" sz="3100" dirty="0">
              <a:latin typeface="Times New Roman" panose="02020603050405020304" pitchFamily="18" charset="0"/>
              <a:ea typeface="Times New Roman" panose="02020603050405020304" pitchFamily="18" charset="0"/>
            </a:endParaRPr>
          </a:p>
          <a:p>
            <a:pPr marL="0" indent="0" algn="just">
              <a:buNone/>
            </a:pPr>
            <a:r>
              <a:rPr lang="kk-KZ" sz="3100" dirty="0">
                <a:latin typeface="Times New Roman" panose="02020603050405020304" pitchFamily="18" charset="0"/>
                <a:ea typeface="Times New Roman" panose="02020603050405020304" pitchFamily="18" charset="0"/>
              </a:rPr>
              <a:t>- хорошо  развитая педагогическая фантазия;</a:t>
            </a:r>
            <a:endParaRPr lang="ru-RU" sz="3100" dirty="0">
              <a:latin typeface="Times New Roman" panose="02020603050405020304" pitchFamily="18" charset="0"/>
              <a:ea typeface="Times New Roman" panose="02020603050405020304" pitchFamily="18" charset="0"/>
            </a:endParaRPr>
          </a:p>
          <a:p>
            <a:pPr marL="0" indent="0" algn="just">
              <a:buNone/>
            </a:pPr>
            <a:r>
              <a:rPr lang="kk-KZ" sz="3100" dirty="0">
                <a:latin typeface="Times New Roman" panose="02020603050405020304" pitchFamily="18" charset="0"/>
                <a:ea typeface="Times New Roman" panose="02020603050405020304" pitchFamily="18" charset="0"/>
              </a:rPr>
              <a:t>- высокая общая культура;</a:t>
            </a:r>
            <a:endParaRPr lang="ru-RU" sz="3100" dirty="0">
              <a:latin typeface="Times New Roman" panose="02020603050405020304" pitchFamily="18" charset="0"/>
              <a:ea typeface="Times New Roman" panose="02020603050405020304" pitchFamily="18" charset="0"/>
            </a:endParaRPr>
          </a:p>
          <a:p>
            <a:pPr marL="0" indent="0" algn="just">
              <a:buNone/>
            </a:pPr>
            <a:r>
              <a:rPr lang="kk-KZ" sz="3100" dirty="0">
                <a:latin typeface="Times New Roman" panose="02020603050405020304" pitchFamily="18" charset="0"/>
                <a:ea typeface="Times New Roman" panose="02020603050405020304" pitchFamily="18" charset="0"/>
              </a:rPr>
              <a:t>- умение создать предполагаемые педагогические ситуации и действовать в них.</a:t>
            </a:r>
            <a:endParaRPr lang="ru-RU" sz="3100" dirty="0">
              <a:latin typeface="Times New Roman" panose="02020603050405020304" pitchFamily="18" charset="0"/>
              <a:ea typeface="Times New Roman" panose="02020603050405020304" pitchFamily="18" charset="0"/>
            </a:endParaRPr>
          </a:p>
          <a:p>
            <a:endParaRPr lang="ru-RU" sz="2400" dirty="0"/>
          </a:p>
          <a:p>
            <a:endParaRPr lang="ru-RU" sz="2400" dirty="0">
              <a:latin typeface="Times New Roman" pitchFamily="18" charset="0"/>
              <a:cs typeface="Times New Roman" pitchFamily="18" charset="0"/>
            </a:endParaRPr>
          </a:p>
        </p:txBody>
      </p:sp>
    </p:spTree>
    <p:extLst>
      <p:ext uri="{BB962C8B-B14F-4D97-AF65-F5344CB8AC3E}">
        <p14:creationId xmlns:p14="http://schemas.microsoft.com/office/powerpoint/2010/main" val="306151395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sz="2400" b="1" dirty="0">
                <a:latin typeface="Times New Roman" panose="02020603050405020304" pitchFamily="18" charset="0"/>
                <a:ea typeface="Times New Roman" panose="02020603050405020304" pitchFamily="18" charset="0"/>
              </a:rPr>
              <a:t>Формирование высокого уровня культуры педагогического общения возможно, если у учителя наблюдается: </a:t>
            </a:r>
            <a:br>
              <a:rPr lang="ru-RU" sz="2400" b="1" dirty="0">
                <a:latin typeface="Times New Roman" panose="02020603050405020304" pitchFamily="18" charset="0"/>
                <a:ea typeface="Times New Roman" panose="02020603050405020304" pitchFamily="18" charset="0"/>
              </a:rPr>
            </a:br>
            <a:endParaRPr lang="ru-RU" sz="2400" dirty="0">
              <a:latin typeface="Times New Roman" pitchFamily="18" charset="0"/>
              <a:cs typeface="Times New Roman" pitchFamily="18" charset="0"/>
            </a:endParaRPr>
          </a:p>
        </p:txBody>
      </p:sp>
      <p:sp>
        <p:nvSpPr>
          <p:cNvPr id="3" name="Объект 2"/>
          <p:cNvSpPr>
            <a:spLocks noGrp="1"/>
          </p:cNvSpPr>
          <p:nvPr>
            <p:ph idx="1"/>
          </p:nvPr>
        </p:nvSpPr>
        <p:spPr/>
        <p:txBody>
          <a:bodyPr>
            <a:normAutofit/>
          </a:bodyPr>
          <a:lstStyle/>
          <a:p>
            <a:pPr marL="457200" indent="-457200">
              <a:buFont typeface="Wingdings" panose="05000000000000000000" pitchFamily="2" charset="2"/>
              <a:buChar char="Ø"/>
            </a:pPr>
            <a:r>
              <a:rPr lang="ru-RU" sz="2400" dirty="0">
                <a:solidFill>
                  <a:prstClr val="black">
                    <a:lumMod val="85000"/>
                    <a:lumOff val="15000"/>
                  </a:prstClr>
                </a:solidFill>
                <a:latin typeface="Times New Roman" panose="02020603050405020304" pitchFamily="18" charset="0"/>
                <a:ea typeface="Times New Roman" panose="02020603050405020304" pitchFamily="18" charset="0"/>
              </a:rPr>
              <a:t>познавательная  потребность  и интерес к профессии;</a:t>
            </a:r>
          </a:p>
          <a:p>
            <a:pPr marL="457200" indent="-457200">
              <a:buFont typeface="Wingdings" panose="05000000000000000000" pitchFamily="2" charset="2"/>
              <a:buChar char="Ø"/>
            </a:pPr>
            <a:r>
              <a:rPr lang="ru-RU" sz="2400" dirty="0">
                <a:solidFill>
                  <a:prstClr val="black">
                    <a:lumMod val="85000"/>
                    <a:lumOff val="15000"/>
                  </a:prstClr>
                </a:solidFill>
                <a:latin typeface="Times New Roman" panose="02020603050405020304" pitchFamily="18" charset="0"/>
                <a:ea typeface="Times New Roman" panose="02020603050405020304" pitchFamily="18" charset="0"/>
              </a:rPr>
              <a:t>интеллектуальная  активность в аспекте саморазвития;</a:t>
            </a:r>
          </a:p>
          <a:p>
            <a:pPr marL="457200" indent="-457200">
              <a:buFont typeface="Wingdings" panose="05000000000000000000" pitchFamily="2" charset="2"/>
              <a:buChar char="Ø"/>
            </a:pPr>
            <a:r>
              <a:rPr lang="ru-RU" sz="2400" dirty="0">
                <a:solidFill>
                  <a:prstClr val="black">
                    <a:lumMod val="85000"/>
                    <a:lumOff val="15000"/>
                  </a:prstClr>
                </a:solidFill>
                <a:latin typeface="Times New Roman" panose="02020603050405020304" pitchFamily="18" charset="0"/>
                <a:ea typeface="Times New Roman" panose="02020603050405020304" pitchFamily="18" charset="0"/>
              </a:rPr>
              <a:t>готовность к  профессиональному  самообразованию и самовоспитанию;</a:t>
            </a:r>
          </a:p>
          <a:p>
            <a:pPr marL="457200" indent="-457200">
              <a:buFont typeface="Wingdings" panose="05000000000000000000" pitchFamily="2" charset="2"/>
              <a:buChar char="Ø"/>
            </a:pPr>
            <a:r>
              <a:rPr lang="ru-RU" sz="2400" dirty="0">
                <a:solidFill>
                  <a:prstClr val="black">
                    <a:lumMod val="85000"/>
                    <a:lumOff val="15000"/>
                  </a:prstClr>
                </a:solidFill>
                <a:latin typeface="Times New Roman" panose="02020603050405020304" pitchFamily="18" charset="0"/>
                <a:ea typeface="Times New Roman" panose="02020603050405020304" pitchFamily="18" charset="0"/>
              </a:rPr>
              <a:t>индивидуальный стиль умственной деятельности;</a:t>
            </a:r>
          </a:p>
          <a:p>
            <a:pPr marL="457200" indent="-457200">
              <a:buFont typeface="Wingdings" panose="05000000000000000000" pitchFamily="2" charset="2"/>
              <a:buChar char="Ø"/>
            </a:pPr>
            <a:r>
              <a:rPr lang="ru-RU" sz="2400" dirty="0">
                <a:solidFill>
                  <a:prstClr val="black">
                    <a:lumMod val="85000"/>
                    <a:lumOff val="15000"/>
                  </a:prstClr>
                </a:solidFill>
                <a:latin typeface="Times New Roman" panose="02020603050405020304" pitchFamily="18" charset="0"/>
                <a:ea typeface="Times New Roman" panose="02020603050405020304" pitchFamily="18" charset="0"/>
              </a:rPr>
              <a:t> профессиональная наблюдательность;</a:t>
            </a:r>
          </a:p>
          <a:p>
            <a:pPr marL="457200" indent="-457200">
              <a:buFont typeface="Wingdings" panose="05000000000000000000" pitchFamily="2" charset="2"/>
              <a:buChar char="Ø"/>
            </a:pPr>
            <a:r>
              <a:rPr lang="ru-RU" sz="2400" dirty="0">
                <a:solidFill>
                  <a:prstClr val="black">
                    <a:lumMod val="85000"/>
                    <a:lumOff val="15000"/>
                  </a:prstClr>
                </a:solidFill>
                <a:latin typeface="Times New Roman" panose="02020603050405020304" pitchFamily="18" charset="0"/>
                <a:ea typeface="Times New Roman" panose="02020603050405020304" pitchFamily="18" charset="0"/>
              </a:rPr>
              <a:t>Уравновешенность;</a:t>
            </a:r>
          </a:p>
          <a:p>
            <a:pPr marL="457200" indent="-457200">
              <a:buFont typeface="Wingdings" panose="05000000000000000000" pitchFamily="2" charset="2"/>
              <a:buChar char="Ø"/>
            </a:pPr>
            <a:r>
              <a:rPr lang="ru-RU" sz="2400" dirty="0">
                <a:solidFill>
                  <a:prstClr val="black">
                    <a:lumMod val="85000"/>
                    <a:lumOff val="15000"/>
                  </a:prstClr>
                </a:solidFill>
                <a:latin typeface="Times New Roman" panose="02020603050405020304" pitchFamily="18" charset="0"/>
                <a:ea typeface="Times New Roman" panose="02020603050405020304" pitchFamily="18" charset="0"/>
              </a:rPr>
              <a:t>педагогический такт;  общительность</a:t>
            </a:r>
          </a:p>
          <a:p>
            <a:pPr marL="457200" indent="-457200">
              <a:buFont typeface="Wingdings" panose="05000000000000000000" pitchFamily="2" charset="2"/>
              <a:buChar char="Ø"/>
            </a:pPr>
            <a:r>
              <a:rPr lang="ru-RU" sz="2400" dirty="0">
                <a:solidFill>
                  <a:prstClr val="black">
                    <a:lumMod val="85000"/>
                    <a:lumOff val="15000"/>
                  </a:prstClr>
                </a:solidFill>
                <a:latin typeface="Times New Roman" panose="02020603050405020304" pitchFamily="18" charset="0"/>
                <a:ea typeface="Times New Roman" panose="02020603050405020304" pitchFamily="18" charset="0"/>
              </a:rPr>
              <a:t>профессиональная работоспособность</a:t>
            </a:r>
            <a:r>
              <a:rPr lang="ru-RU" sz="1800" dirty="0">
                <a:solidFill>
                  <a:prstClr val="black">
                    <a:lumMod val="85000"/>
                    <a:lumOff val="15000"/>
                  </a:prstClr>
                </a:solidFill>
                <a:latin typeface="Times New Roman" panose="02020603050405020304" pitchFamily="18" charset="0"/>
                <a:ea typeface="Times New Roman" panose="02020603050405020304" pitchFamily="18" charset="0"/>
              </a:rPr>
              <a:t>.</a:t>
            </a:r>
            <a:endParaRPr lang="ru-RU" sz="2400" dirty="0"/>
          </a:p>
          <a:p>
            <a:endParaRPr lang="ru-RU" sz="2400" dirty="0">
              <a:latin typeface="Times New Roman" pitchFamily="18" charset="0"/>
              <a:cs typeface="Times New Roman" pitchFamily="18" charset="0"/>
            </a:endParaRPr>
          </a:p>
        </p:txBody>
      </p:sp>
    </p:spTree>
    <p:extLst>
      <p:ext uri="{BB962C8B-B14F-4D97-AF65-F5344CB8AC3E}">
        <p14:creationId xmlns:p14="http://schemas.microsoft.com/office/powerpoint/2010/main" val="37106557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2400" b="1" dirty="0">
                <a:latin typeface="Times New Roman" panose="02020603050405020304" pitchFamily="18" charset="0"/>
                <a:cs typeface="Times New Roman" panose="02020603050405020304" pitchFamily="18" charset="0"/>
              </a:rPr>
              <a:t>Педагогическое общение</a:t>
            </a:r>
            <a:endParaRPr lang="ru-RU" sz="2400" dirty="0">
              <a:latin typeface="Times New Roman" pitchFamily="18" charset="0"/>
              <a:cs typeface="Times New Roman" pitchFamily="18" charset="0"/>
            </a:endParaRPr>
          </a:p>
        </p:txBody>
      </p:sp>
      <p:sp>
        <p:nvSpPr>
          <p:cNvPr id="3" name="Объект 2"/>
          <p:cNvSpPr>
            <a:spLocks noGrp="1"/>
          </p:cNvSpPr>
          <p:nvPr>
            <p:ph idx="1"/>
          </p:nvPr>
        </p:nvSpPr>
        <p:spPr/>
        <p:txBody>
          <a:bodyPr>
            <a:normAutofit/>
          </a:bodyPr>
          <a:lstStyle/>
          <a:p>
            <a:r>
              <a:rPr lang="ru-RU" sz="2400" b="1" dirty="0">
                <a:latin typeface="Times New Roman" panose="02020603050405020304" pitchFamily="18" charset="0"/>
                <a:cs typeface="Times New Roman" panose="02020603050405020304" pitchFamily="18" charset="0"/>
              </a:rPr>
              <a:t>Педагогическое </a:t>
            </a:r>
            <a:r>
              <a:rPr lang="ru-RU" sz="2400" b="1" dirty="0" smtClean="0">
                <a:latin typeface="Times New Roman" panose="02020603050405020304" pitchFamily="18" charset="0"/>
                <a:cs typeface="Times New Roman" panose="02020603050405020304" pitchFamily="18" charset="0"/>
              </a:rPr>
              <a:t>общение- </a:t>
            </a:r>
            <a:r>
              <a:rPr lang="ru-RU" sz="2400" dirty="0">
                <a:latin typeface="Times New Roman" pitchFamily="18" charset="0"/>
                <a:cs typeface="Times New Roman" pitchFamily="18" charset="0"/>
              </a:rPr>
              <a:t>– целостная система приемов и средств социально-психологического взаимодействия педагога и воспитуемых, содержащая в себе обмен информацией, воспитательные воздействия и организацию взаимоотношений с помощью коммуникативных средств.</a:t>
            </a:r>
          </a:p>
          <a:p>
            <a:endParaRPr lang="ru-RU" sz="2400" dirty="0">
              <a:latin typeface="Times New Roman" pitchFamily="18" charset="0"/>
              <a:cs typeface="Times New Roman" pitchFamily="18" charset="0"/>
            </a:endParaRPr>
          </a:p>
        </p:txBody>
      </p:sp>
    </p:spTree>
    <p:extLst>
      <p:ext uri="{BB962C8B-B14F-4D97-AF65-F5344CB8AC3E}">
        <p14:creationId xmlns:p14="http://schemas.microsoft.com/office/powerpoint/2010/main" val="106467910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836712"/>
            <a:ext cx="8229600" cy="5289451"/>
          </a:xfrm>
        </p:spPr>
        <p:txBody>
          <a:bodyPr>
            <a:normAutofit/>
          </a:bodyPr>
          <a:lstStyle/>
          <a:p>
            <a:pPr indent="457200" algn="just"/>
            <a:r>
              <a:rPr lang="ru-RU" sz="2400" dirty="0">
                <a:latin typeface="Times New Roman" panose="02020603050405020304" pitchFamily="18" charset="0"/>
                <a:ea typeface="Times New Roman" panose="02020603050405020304" pitchFamily="18" charset="0"/>
              </a:rPr>
              <a:t>Одним из действенных факторов, определяющих формирование указанных качеств, умений и навыков, является </a:t>
            </a:r>
            <a:r>
              <a:rPr lang="ru-RU" sz="2400" b="1" dirty="0">
                <a:latin typeface="Times New Roman" panose="02020603050405020304" pitchFamily="18" charset="0"/>
                <a:ea typeface="Times New Roman" panose="02020603050405020304" pitchFamily="18" charset="0"/>
              </a:rPr>
              <a:t>профессиональное самопознание.</a:t>
            </a:r>
            <a:endParaRPr lang="ru-RU" sz="2400" dirty="0">
              <a:latin typeface="Times New Roman" panose="02020603050405020304" pitchFamily="18" charset="0"/>
              <a:ea typeface="Times New Roman" panose="02020603050405020304" pitchFamily="18" charset="0"/>
            </a:endParaRPr>
          </a:p>
          <a:p>
            <a:pPr indent="457200" algn="just"/>
            <a:r>
              <a:rPr lang="ru-RU" sz="2400" dirty="0">
                <a:latin typeface="Times New Roman" panose="02020603050405020304" pitchFamily="18" charset="0"/>
                <a:ea typeface="Times New Roman" panose="02020603050405020304" pitchFamily="18" charset="0"/>
              </a:rPr>
              <a:t>Личность формируется в деятельности,  следовательно, для формирования личности, которая стремится стать настоящим профессионалом, мастером своего дела,  необходима самостоятельная  деятельность по развитию личностно и профессионально значимых качеств. </a:t>
            </a:r>
          </a:p>
          <a:p>
            <a:endParaRPr lang="ru-RU" dirty="0"/>
          </a:p>
        </p:txBody>
      </p:sp>
    </p:spTree>
    <p:extLst>
      <p:ext uri="{BB962C8B-B14F-4D97-AF65-F5344CB8AC3E}">
        <p14:creationId xmlns:p14="http://schemas.microsoft.com/office/powerpoint/2010/main" val="9190224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2400" b="1" dirty="0">
                <a:latin typeface="Times New Roman" panose="02020603050405020304" pitchFamily="18" charset="0"/>
                <a:ea typeface="Times New Roman" panose="02020603050405020304" pitchFamily="18" charset="0"/>
              </a:rPr>
              <a:t>Культура педагогического общения</a:t>
            </a:r>
            <a:endParaRPr lang="ru-RU" sz="2400" b="1" dirty="0">
              <a:latin typeface="Times New Roman" pitchFamily="18" charset="0"/>
              <a:cs typeface="Times New Roman" pitchFamily="18" charset="0"/>
            </a:endParaRPr>
          </a:p>
        </p:txBody>
      </p:sp>
      <p:sp>
        <p:nvSpPr>
          <p:cNvPr id="3" name="Объект 2"/>
          <p:cNvSpPr>
            <a:spLocks noGrp="1"/>
          </p:cNvSpPr>
          <p:nvPr>
            <p:ph idx="1"/>
          </p:nvPr>
        </p:nvSpPr>
        <p:spPr/>
        <p:txBody>
          <a:bodyPr>
            <a:normAutofit/>
          </a:bodyPr>
          <a:lstStyle/>
          <a:p>
            <a:r>
              <a:rPr lang="ru-RU" sz="2400" dirty="0">
                <a:latin typeface="Times New Roman" panose="02020603050405020304" pitchFamily="18" charset="0"/>
                <a:ea typeface="Times New Roman" panose="02020603050405020304" pitchFamily="18" charset="0"/>
              </a:rPr>
              <a:t>Культура педагогического общения как  составляющая  духовной  культуры учителя  является условием, при котором возрастают возможности утверждения гуманистических идеалов среди школьников, проявления причастности каждого к происходящим в мире событиям, проявления ответственности каждого за свои поступки  и дела.</a:t>
            </a:r>
          </a:p>
          <a:p>
            <a:endParaRPr lang="ru-RU" sz="2400" dirty="0">
              <a:latin typeface="Times New Roman" pitchFamily="18" charset="0"/>
              <a:cs typeface="Times New Roman" pitchFamily="18" charset="0"/>
            </a:endParaRPr>
          </a:p>
        </p:txBody>
      </p:sp>
    </p:spTree>
    <p:extLst>
      <p:ext uri="{BB962C8B-B14F-4D97-AF65-F5344CB8AC3E}">
        <p14:creationId xmlns:p14="http://schemas.microsoft.com/office/powerpoint/2010/main" val="39171052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2400" b="1" dirty="0">
                <a:latin typeface="Times New Roman" pitchFamily="18" charset="0"/>
                <a:cs typeface="Times New Roman" pitchFamily="18" charset="0"/>
              </a:rPr>
              <a:t>Культура педагогического общения</a:t>
            </a:r>
            <a:endParaRPr lang="ru-RU" sz="2400" dirty="0">
              <a:latin typeface="Times New Roman" pitchFamily="18" charset="0"/>
              <a:cs typeface="Times New Roman" pitchFamily="18" charset="0"/>
            </a:endParaRPr>
          </a:p>
        </p:txBody>
      </p:sp>
      <p:sp>
        <p:nvSpPr>
          <p:cNvPr id="3" name="Объект 2"/>
          <p:cNvSpPr>
            <a:spLocks noGrp="1"/>
          </p:cNvSpPr>
          <p:nvPr>
            <p:ph idx="1"/>
          </p:nvPr>
        </p:nvSpPr>
        <p:spPr/>
        <p:txBody>
          <a:bodyPr>
            <a:normAutofit/>
          </a:bodyPr>
          <a:lstStyle/>
          <a:p>
            <a:r>
              <a:rPr lang="ru-RU" sz="2400" b="1" dirty="0">
                <a:latin typeface="Times New Roman" pitchFamily="18" charset="0"/>
                <a:cs typeface="Times New Roman" pitchFamily="18" charset="0"/>
              </a:rPr>
              <a:t>Культура педагогического общения </a:t>
            </a:r>
            <a:r>
              <a:rPr lang="ru-RU" sz="2400" dirty="0">
                <a:latin typeface="Times New Roman" pitchFamily="18" charset="0"/>
                <a:cs typeface="Times New Roman" pitchFamily="18" charset="0"/>
              </a:rPr>
              <a:t>представляет собой часть всей профессионально-педагогической культуры. Гуманистическая направленность личности учителя выражается в формировании благоприятной психологической атмосферы во время учебно-воспитательного процесса. В процессе учебной деятельности должно быть, как деловое, так и личностное общение: сопереживание, соучастие в проблемах и др.</a:t>
            </a:r>
            <a:br>
              <a:rPr lang="ru-RU" sz="2400" dirty="0">
                <a:latin typeface="Times New Roman" pitchFamily="18" charset="0"/>
                <a:cs typeface="Times New Roman" pitchFamily="18" charset="0"/>
              </a:rPr>
            </a:br>
            <a:endParaRPr lang="ru-RU" sz="2400" dirty="0">
              <a:latin typeface="Times New Roman" pitchFamily="18" charset="0"/>
              <a:cs typeface="Times New Roman" pitchFamily="18" charset="0"/>
            </a:endParaRPr>
          </a:p>
          <a:p>
            <a:endParaRPr lang="ru-RU" sz="2400" dirty="0"/>
          </a:p>
        </p:txBody>
      </p:sp>
    </p:spTree>
    <p:extLst>
      <p:ext uri="{BB962C8B-B14F-4D97-AF65-F5344CB8AC3E}">
        <p14:creationId xmlns:p14="http://schemas.microsoft.com/office/powerpoint/2010/main" val="11082469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980728"/>
            <a:ext cx="8229600" cy="5145435"/>
          </a:xfrm>
        </p:spPr>
        <p:txBody>
          <a:bodyPr>
            <a:normAutofit/>
          </a:bodyPr>
          <a:lstStyle/>
          <a:p>
            <a:pPr marL="0" indent="0">
              <a:buNone/>
            </a:pPr>
            <a:r>
              <a:rPr lang="ru-RU" sz="2400" b="1" dirty="0">
                <a:latin typeface="Times New Roman" panose="02020603050405020304" pitchFamily="18" charset="0"/>
                <a:cs typeface="Times New Roman" panose="02020603050405020304" pitchFamily="18" charset="0"/>
              </a:rPr>
              <a:t>Педагогическое общение </a:t>
            </a:r>
            <a:r>
              <a:rPr lang="ru-RU" sz="2400" dirty="0">
                <a:latin typeface="Times New Roman" panose="02020603050405020304" pitchFamily="18" charset="0"/>
                <a:cs typeface="Times New Roman" panose="02020603050405020304" pitchFamily="18" charset="0"/>
              </a:rPr>
              <a:t>одновременно реализует </a:t>
            </a:r>
            <a:r>
              <a:rPr lang="ru-RU" sz="2400" i="1" dirty="0">
                <a:latin typeface="Times New Roman" panose="02020603050405020304" pitchFamily="18" charset="0"/>
                <a:cs typeface="Times New Roman" panose="02020603050405020304" pitchFamily="18" charset="0"/>
              </a:rPr>
              <a:t>коммуникативную, перцептивную и интерактивную функции</a:t>
            </a:r>
            <a:r>
              <a:rPr lang="ru-RU" sz="2400" dirty="0">
                <a:latin typeface="Times New Roman" pitchFamily="18" charset="0"/>
                <a:cs typeface="Times New Roman" pitchFamily="18" charset="0"/>
              </a:rPr>
              <a:t>, используя при этом всю совокупность вербальных, изобразительных, символических и кинетических средств</a:t>
            </a:r>
            <a:r>
              <a:rPr lang="ru-RU" sz="2400" dirty="0" smtClean="0">
                <a:latin typeface="Times New Roman" pitchFamily="18" charset="0"/>
                <a:cs typeface="Times New Roman" pitchFamily="18" charset="0"/>
              </a:rPr>
              <a:t>.</a:t>
            </a:r>
          </a:p>
          <a:p>
            <a:pPr marL="0" indent="0">
              <a:buNone/>
            </a:pPr>
            <a:endParaRPr lang="ru-RU" sz="2400" dirty="0" smtClean="0">
              <a:latin typeface="Times New Roman" pitchFamily="18" charset="0"/>
              <a:cs typeface="Times New Roman" pitchFamily="18" charset="0"/>
            </a:endParaRPr>
          </a:p>
          <a:p>
            <a:r>
              <a:rPr lang="ru-RU" sz="2400" dirty="0">
                <a:latin typeface="Times New Roman" panose="02020603050405020304" pitchFamily="18" charset="0"/>
                <a:cs typeface="Times New Roman" panose="02020603050405020304" pitchFamily="18" charset="0"/>
              </a:rPr>
              <a:t>Кроме обычных функций, специфика педагогического общения порождает еще одну функцию социально-психологического обеспечения воспитательного процесса – </a:t>
            </a:r>
            <a:r>
              <a:rPr lang="ru-RU" sz="2400" i="1" dirty="0">
                <a:latin typeface="Times New Roman" panose="02020603050405020304" pitchFamily="18" charset="0"/>
                <a:cs typeface="Times New Roman" panose="02020603050405020304" pitchFamily="18" charset="0"/>
              </a:rPr>
              <a:t>организаторскую функцию</a:t>
            </a:r>
            <a:r>
              <a:rPr lang="ru-RU" sz="2400" dirty="0">
                <a:latin typeface="Times New Roman" pitchFamily="18" charset="0"/>
                <a:cs typeface="Times New Roman" pitchFamily="18" charset="0"/>
              </a:rPr>
              <a:t> взаимоотношений педагога с воспитуемыми – и выступает как средство решения учебных задач.</a:t>
            </a:r>
          </a:p>
          <a:p>
            <a:endParaRPr lang="ru-RU" sz="2400" dirty="0">
              <a:latin typeface="Times New Roman" pitchFamily="18" charset="0"/>
              <a:cs typeface="Times New Roman" pitchFamily="18" charset="0"/>
            </a:endParaRPr>
          </a:p>
        </p:txBody>
      </p:sp>
    </p:spTree>
    <p:extLst>
      <p:ext uri="{BB962C8B-B14F-4D97-AF65-F5344CB8AC3E}">
        <p14:creationId xmlns:p14="http://schemas.microsoft.com/office/powerpoint/2010/main" val="19686626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2400" b="1" dirty="0">
                <a:latin typeface="Times New Roman" panose="02020603050405020304" pitchFamily="18" charset="0"/>
                <a:cs typeface="Times New Roman" panose="02020603050405020304" pitchFamily="18" charset="0"/>
              </a:rPr>
              <a:t>Выделяют следующие характеристики общения в процессе педагогической деятельности:</a:t>
            </a:r>
            <a:endParaRPr lang="ru-RU" sz="2400" dirty="0">
              <a:latin typeface="Times New Roman" pitchFamily="18" charset="0"/>
              <a:cs typeface="Times New Roman" pitchFamily="18" charset="0"/>
            </a:endParaRPr>
          </a:p>
        </p:txBody>
      </p:sp>
      <p:sp>
        <p:nvSpPr>
          <p:cNvPr id="3" name="Объект 2"/>
          <p:cNvSpPr>
            <a:spLocks noGrp="1"/>
          </p:cNvSpPr>
          <p:nvPr>
            <p:ph idx="1"/>
          </p:nvPr>
        </p:nvSpPr>
        <p:spPr/>
        <p:txBody>
          <a:bodyPr>
            <a:normAutofit/>
          </a:bodyPr>
          <a:lstStyle/>
          <a:p>
            <a:pPr marL="0" indent="0">
              <a:buNone/>
            </a:pPr>
            <a:r>
              <a:rPr lang="ru-RU" sz="2400" dirty="0">
                <a:latin typeface="Times New Roman" panose="02020603050405020304" pitchFamily="18" charset="0"/>
                <a:cs typeface="Times New Roman" panose="02020603050405020304" pitchFamily="18" charset="0"/>
              </a:rPr>
              <a:t>- Общая сложившаяся система общения педагога и учащихся (определенный стиль общения);</a:t>
            </a:r>
          </a:p>
          <a:p>
            <a:pPr marL="0" indent="0">
              <a:buNone/>
            </a:pPr>
            <a:r>
              <a:rPr lang="ru-RU" sz="2400" dirty="0" smtClean="0">
                <a:latin typeface="Times New Roman" panose="02020603050405020304" pitchFamily="18" charset="0"/>
                <a:cs typeface="Times New Roman" panose="02020603050405020304" pitchFamily="18" charset="0"/>
              </a:rPr>
              <a:t>- </a:t>
            </a:r>
            <a:r>
              <a:rPr lang="ru-RU" sz="2400" dirty="0">
                <a:latin typeface="Times New Roman" panose="02020603050405020304" pitchFamily="18" charset="0"/>
                <a:cs typeface="Times New Roman" panose="02020603050405020304" pitchFamily="18" charset="0"/>
              </a:rPr>
              <a:t>Система общения, характерная для конкретного этапа педагогической деятельности;</a:t>
            </a:r>
          </a:p>
          <a:p>
            <a:pPr marL="0" indent="0">
              <a:buNone/>
            </a:pPr>
            <a:r>
              <a:rPr lang="ru-RU" sz="2400" dirty="0">
                <a:latin typeface="Times New Roman" panose="02020603050405020304" pitchFamily="18" charset="0"/>
                <a:cs typeface="Times New Roman" panose="02020603050405020304" pitchFamily="18" charset="0"/>
              </a:rPr>
              <a:t>- Ситуативная система общения, возникающая при решении конкретной педагогической и коммуникативной задачи.</a:t>
            </a:r>
          </a:p>
          <a:p>
            <a:endParaRPr lang="ru-RU"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082148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p:txBody>
          <a:bodyPr>
            <a:normAutofit/>
          </a:bodyPr>
          <a:lstStyle/>
          <a:p>
            <a:pPr marL="0" indent="0">
              <a:buNone/>
            </a:pPr>
            <a:r>
              <a:rPr lang="ru-RU" sz="2400" dirty="0">
                <a:latin typeface="Times New Roman" pitchFamily="18" charset="0"/>
                <a:cs typeface="Times New Roman" pitchFamily="18" charset="0"/>
              </a:rPr>
              <a:t>Педагогическое общение должно быть эмоционально комфортным и личностно развивающим. Профессионализм общения учителя состоит в том, чтобы преодолеть естественные трудности общения из-за различий в уровне подготовки, способности помогать ученикам обрести уверенность в общении в качестве полноправных партнеров учителя. Для учителя важно помнить, что оптимальное общение – не умение держать дисциплину, а обмен с учениками духовными ценностями.</a:t>
            </a:r>
          </a:p>
        </p:txBody>
      </p:sp>
    </p:spTree>
    <p:extLst>
      <p:ext uri="{BB962C8B-B14F-4D97-AF65-F5344CB8AC3E}">
        <p14:creationId xmlns:p14="http://schemas.microsoft.com/office/powerpoint/2010/main" val="27572154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908720"/>
            <a:ext cx="8229600" cy="5217443"/>
          </a:xfrm>
        </p:spPr>
        <p:txBody>
          <a:bodyPr>
            <a:normAutofit/>
          </a:bodyPr>
          <a:lstStyle/>
          <a:p>
            <a:r>
              <a:rPr lang="ru-RU" sz="2400" dirty="0">
                <a:latin typeface="Times New Roman" panose="02020603050405020304" pitchFamily="18" charset="0"/>
                <a:ea typeface="Times New Roman" panose="02020603050405020304" pitchFamily="18" charset="0"/>
              </a:rPr>
              <a:t>В программе нравственно-духовного образования «Самопознание» культура общения учителя с учащимися, с родителями, с коллегами имеет особую значимость, так как  формирование знаний об общечеловеческих ценностях тесно связано с умением строить грамотно  отношения с окружающими людьми, с уважением к личности каждого участника педагогического </a:t>
            </a:r>
            <a:r>
              <a:rPr lang="ru-RU" sz="2400" dirty="0" smtClean="0">
                <a:latin typeface="Times New Roman" panose="02020603050405020304" pitchFamily="18" charset="0"/>
                <a:ea typeface="Times New Roman" panose="02020603050405020304" pitchFamily="18" charset="0"/>
              </a:rPr>
              <a:t>процесса. </a:t>
            </a:r>
            <a:r>
              <a:rPr lang="ru-RU" sz="2400" dirty="0">
                <a:latin typeface="Times New Roman" panose="02020603050405020304" pitchFamily="18" charset="0"/>
                <a:ea typeface="Times New Roman" panose="02020603050405020304" pitchFamily="18" charset="0"/>
              </a:rPr>
              <a:t>Требующий большого  напряжения всех духовных сил, мудрого терпения и любви к детям, труд учителя требует постоянного профессионального саморазвития, которое берет свое начало в самопознании своих способностей как педагога, как </a:t>
            </a:r>
            <a:r>
              <a:rPr lang="ru-RU" sz="2400" dirty="0" err="1">
                <a:latin typeface="Times New Roman" panose="02020603050405020304" pitchFamily="18" charset="0"/>
                <a:ea typeface="Times New Roman" panose="02020603050405020304" pitchFamily="18" charset="0"/>
              </a:rPr>
              <a:t>компетентностного</a:t>
            </a:r>
            <a:r>
              <a:rPr lang="ru-RU" sz="2400" dirty="0">
                <a:latin typeface="Times New Roman" panose="02020603050405020304" pitchFamily="18" charset="0"/>
                <a:ea typeface="Times New Roman" panose="02020603050405020304" pitchFamily="18" charset="0"/>
              </a:rPr>
              <a:t> специалиста в деле воспитания и обучения.</a:t>
            </a:r>
            <a:endParaRPr lang="ru-RU" sz="2000" dirty="0">
              <a:latin typeface="Times New Roman" panose="02020603050405020304" pitchFamily="18" charset="0"/>
              <a:ea typeface="Times New Roman" panose="02020603050405020304" pitchFamily="18" charset="0"/>
            </a:endParaRPr>
          </a:p>
          <a:p>
            <a:endParaRPr lang="ru-RU" sz="2400" dirty="0">
              <a:latin typeface="Times New Roman" pitchFamily="18" charset="0"/>
              <a:cs typeface="Times New Roman" pitchFamily="18" charset="0"/>
            </a:endParaRPr>
          </a:p>
        </p:txBody>
      </p:sp>
    </p:spTree>
    <p:extLst>
      <p:ext uri="{BB962C8B-B14F-4D97-AF65-F5344CB8AC3E}">
        <p14:creationId xmlns:p14="http://schemas.microsoft.com/office/powerpoint/2010/main" val="5987555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692696"/>
            <a:ext cx="8229600" cy="5433467"/>
          </a:xfrm>
        </p:spPr>
        <p:txBody>
          <a:bodyPr>
            <a:normAutofit/>
          </a:bodyPr>
          <a:lstStyle/>
          <a:p>
            <a:r>
              <a:rPr lang="ru-RU" sz="2400" dirty="0">
                <a:latin typeface="Times New Roman" panose="02020603050405020304" pitchFamily="18" charset="0"/>
                <a:ea typeface="Times New Roman" panose="02020603050405020304" pitchFamily="18" charset="0"/>
              </a:rPr>
              <a:t>Одним из показателей  успешности профессиональной деятельности учителя является уровень культуры педагогического общения. Умею ли я общаться? С детьми, коллегами, родителями своих учеников?  Как решить возникшие проблемные ситуации, связанные с установлением взаимодействия с учеником, его родителями? Как следует строить грамотно общение между участниками педагогического процесса? Что делать, если назрел конфликт? Эти и другие подобные вопросы  часто возникают в профессиональной деятельности учителя.    Поиск ответов  связан с профессиональным самопознанием, являющимся одним из важнейших условий формирования культуры профессионально-педагогического общения.</a:t>
            </a:r>
          </a:p>
          <a:p>
            <a:endParaRPr lang="ru-RU" sz="2400" dirty="0">
              <a:latin typeface="Times New Roman" pitchFamily="18" charset="0"/>
              <a:cs typeface="Times New Roman" pitchFamily="18" charset="0"/>
            </a:endParaRPr>
          </a:p>
        </p:txBody>
      </p:sp>
    </p:spTree>
    <p:extLst>
      <p:ext uri="{BB962C8B-B14F-4D97-AF65-F5344CB8AC3E}">
        <p14:creationId xmlns:p14="http://schemas.microsoft.com/office/powerpoint/2010/main" val="3720724063"/>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88</TotalTime>
  <Words>1167</Words>
  <Application>Microsoft Office PowerPoint</Application>
  <PresentationFormat>Экран (4:3)</PresentationFormat>
  <Paragraphs>78</Paragraphs>
  <Slides>20</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20</vt:i4>
      </vt:variant>
    </vt:vector>
  </HeadingPairs>
  <TitlesOfParts>
    <vt:vector size="21" baseType="lpstr">
      <vt:lpstr>Тема Office</vt:lpstr>
      <vt:lpstr>Лекция 3. Роль профессионального  самопознания учителя в развитии  культуры педагогического общения</vt:lpstr>
      <vt:lpstr>Педагогическое общение</vt:lpstr>
      <vt:lpstr>Культура педагогического общения</vt:lpstr>
      <vt:lpstr>Культура педагогического общения</vt:lpstr>
      <vt:lpstr>Презентация PowerPoint</vt:lpstr>
      <vt:lpstr>Выделяют следующие характеристики общения в процессе педагогической деятельности:</vt:lpstr>
      <vt:lpstr>Презентация PowerPoint</vt:lpstr>
      <vt:lpstr>Презентация PowerPoint</vt:lpstr>
      <vt:lpstr>Презентация PowerPoint</vt:lpstr>
      <vt:lpstr>Презентация PowerPoint</vt:lpstr>
      <vt:lpstr>Исследования Т.Н.Мальковской, К.М.Левитана, Я.Л.Коломинского показывают, что нижеуказанный перечень качеств затрудняет взаимодействие учителя с учащимися:</vt:lpstr>
      <vt:lpstr>Презентация PowerPoint</vt:lpstr>
      <vt:lpstr>Презентация PowerPoint</vt:lpstr>
      <vt:lpstr>Презентация PowerPoint</vt:lpstr>
      <vt:lpstr>Презентация PowerPoint</vt:lpstr>
      <vt:lpstr>Презентация PowerPoint</vt:lpstr>
      <vt:lpstr>Многофункциональность  деятельности современного  учителя характеризуется, как:  </vt:lpstr>
      <vt:lpstr>Презентация PowerPoint</vt:lpstr>
      <vt:lpstr>Формирование высокого уровня культуры педагогического общения возможно, если у учителя наблюдается:  </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Лекция 3. Роль профессионального  самопознания учителя в развитии  культуры педагогического общения</dc:title>
  <dc:creator>user</dc:creator>
  <cp:lastModifiedBy>user</cp:lastModifiedBy>
  <cp:revision>4</cp:revision>
  <dcterms:created xsi:type="dcterms:W3CDTF">2021-09-16T02:30:52Z</dcterms:created>
  <dcterms:modified xsi:type="dcterms:W3CDTF">2021-09-16T04:33:09Z</dcterms:modified>
</cp:coreProperties>
</file>